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8" r:id="rId5"/>
    <p:sldId id="402" r:id="rId6"/>
    <p:sldId id="403" r:id="rId7"/>
    <p:sldId id="404" r:id="rId8"/>
    <p:sldId id="405" r:id="rId9"/>
    <p:sldId id="406" r:id="rId10"/>
    <p:sldId id="408" r:id="rId11"/>
    <p:sldId id="410" r:id="rId12"/>
    <p:sldId id="412" r:id="rId13"/>
    <p:sldId id="413" r:id="rId14"/>
    <p:sldId id="414" r:id="rId15"/>
    <p:sldId id="415" r:id="rId16"/>
    <p:sldId id="416" r:id="rId17"/>
    <p:sldId id="30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057735-978F-263C-4FED-7049EA8B1475}" name="Farrington, Michele M" initials="FM" userId="S::farringtonm@uiowa.edu::8be853db-c890-4f65-a926-067d6b1a5ad1" providerId="AD"/>
  <p188:author id="{7088E3A3-EB4F-C1B6-84DF-92E96A951F64}" name="Rempel, Kristen M" initials="RKM" userId="Rempel, Kristen M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E57C4E-7525-27FB-0B77-A2EFB57254A3}" v="1" dt="2026-07-28T14:49:56.717"/>
    <p1510:client id="{A05437E1-A655-FAB2-5213-5756044012ED}" v="48" dt="2026-07-28T14:34:08.8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740" autoAdjust="0"/>
    <p:restoredTop sz="97097" autoAdjust="0"/>
  </p:normalViewPr>
  <p:slideViewPr>
    <p:cSldViewPr snapToGrid="0" snapToObjects="1">
      <p:cViewPr varScale="1">
        <p:scale>
          <a:sx n="63" d="100"/>
          <a:sy n="63" d="100"/>
        </p:scale>
        <p:origin x="3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D2FD1-B169-9B41-A890-0ECD81C3476C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943EA-69D9-7E49-97CD-A49926F617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2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– Solid 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4725" y="2677626"/>
            <a:ext cx="10354360" cy="1843238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</a:t>
            </a:r>
            <a:br>
              <a:rPr lang="en-US" dirty="0"/>
            </a:br>
            <a:r>
              <a:rPr lang="en-US" dirty="0"/>
              <a:t>Right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4725" y="4709626"/>
            <a:ext cx="10354360" cy="407460"/>
          </a:xfrm>
        </p:spPr>
        <p:txBody>
          <a:bodyPr lIns="0" tIns="0" rIns="0" bIns="0"/>
          <a:lstStyle>
            <a:lvl1pPr marL="0" indent="0" algn="l">
              <a:buNone/>
              <a:defRPr sz="2400" b="1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BBC7A98-1B1E-8545-AABD-0F79723A23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5087150"/>
            <a:ext cx="10354360" cy="46310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Month XX, 2024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810B86-CAB7-EA43-BC2F-6E66762DC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2500" y="1760634"/>
            <a:ext cx="10376585" cy="365125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lvl1pPr algn="l">
              <a:defRPr sz="22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339665"/>
            <a:ext cx="768531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740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00" userDrawn="1">
          <p15:clr>
            <a:srgbClr val="FBAE40"/>
          </p15:clr>
        </p15:guide>
        <p15:guide id="3" pos="5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– Solid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4725" y="2677626"/>
            <a:ext cx="9144000" cy="1843238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Right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4725" y="4709626"/>
            <a:ext cx="9144000" cy="407460"/>
          </a:xfrm>
        </p:spPr>
        <p:txBody>
          <a:bodyPr lIns="0" tIns="0" rIns="0" bIns="0"/>
          <a:lstStyle>
            <a:lvl1pPr marL="0" indent="0" algn="l">
              <a:buNone/>
              <a:defRPr sz="2400" b="1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BBC7A98-1B1E-8545-AABD-0F79723A23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5087150"/>
            <a:ext cx="9144000" cy="46310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Month XX, 2024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339665"/>
            <a:ext cx="768531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D2A103D-B44C-09C1-7BB8-33D77CD43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2500" y="1760634"/>
            <a:ext cx="9166225" cy="365125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lvl1pPr algn="l">
              <a:defRPr sz="22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731605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C35F063-23A9-F244-9022-8BBB7E277A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F9A4D7C-11D5-0FEB-2B1F-A66824BC04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0097" y="2523195"/>
            <a:ext cx="5277727" cy="807913"/>
          </a:xfrm>
          <a:solidFill>
            <a:schemeClr val="accent1"/>
          </a:solidFill>
        </p:spPr>
        <p:txBody>
          <a:bodyPr wrap="none" lIns="182880" tIns="45720" rIns="182880" bIns="0" anchor="t" anchorCtr="0">
            <a:spAutoFit/>
          </a:bodyPr>
          <a:lstStyle>
            <a:lvl1pPr algn="l">
              <a:lnSpc>
                <a:spcPct val="90000"/>
              </a:lnSpc>
              <a:defRPr sz="5500" b="1" cap="none" spc="0" baseline="0">
                <a:solidFill>
                  <a:schemeClr val="tx1"/>
                </a:solidFill>
                <a:latin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Example of the 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ADF7265-D175-014B-94A4-4EFAB63860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438" y="3447318"/>
            <a:ext cx="7808869" cy="807913"/>
          </a:xfrm>
          <a:solidFill>
            <a:schemeClr val="accent1"/>
          </a:solidFill>
        </p:spPr>
        <p:txBody>
          <a:bodyPr wrap="none" lIns="182880" tIns="45720" rIns="182880" bIns="0">
            <a:spAutoFit/>
          </a:bodyPr>
          <a:lstStyle>
            <a:lvl1pPr marL="0" indent="0">
              <a:lnSpc>
                <a:spcPct val="90000"/>
              </a:lnSpc>
              <a:buFontTx/>
              <a:buNone/>
              <a:defRPr sz="5500" b="1" i="0" spc="0" baseline="0">
                <a:latin typeface="Roboto" panose="02000000000000000000" pitchFamily="2" charset="0"/>
              </a:defRPr>
            </a:lvl1pPr>
            <a:lvl2pPr>
              <a:defRPr baseline="0">
                <a:latin typeface="Antonio" panose="02000503000000000000" pitchFamily="2" charset="77"/>
              </a:defRPr>
            </a:lvl2pPr>
            <a:lvl3pPr>
              <a:defRPr baseline="0">
                <a:latin typeface="Antonio" panose="02000503000000000000" pitchFamily="2" charset="77"/>
              </a:defRPr>
            </a:lvl3pPr>
            <a:lvl4pPr>
              <a:defRPr baseline="0">
                <a:latin typeface="Antonio" panose="02000503000000000000" pitchFamily="2" charset="77"/>
              </a:defRPr>
            </a:lvl4pPr>
            <a:lvl5pPr>
              <a:defRPr baseline="0">
                <a:latin typeface="Antonio" panose="02000503000000000000" pitchFamily="2" charset="77"/>
              </a:defRPr>
            </a:lvl5pPr>
          </a:lstStyle>
          <a:p>
            <a:pPr lvl="0"/>
            <a:r>
              <a:rPr lang="en-US" dirty="0"/>
              <a:t>Presentation Title Slide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B4C61BE3-73BC-EC89-0C3E-BD4D2CC970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0438" y="4993593"/>
            <a:ext cx="2547813" cy="378565"/>
          </a:xfrm>
          <a:solidFill>
            <a:schemeClr val="bg1"/>
          </a:solidFill>
        </p:spPr>
        <p:txBody>
          <a:bodyPr wrap="none" lIns="182880" tIns="45720" rIns="182880" bIns="0">
            <a:spAutoFit/>
          </a:bodyPr>
          <a:lstStyle>
            <a:lvl1pPr marL="0" indent="0">
              <a:lnSpc>
                <a:spcPct val="90000"/>
              </a:lnSpc>
              <a:buFontTx/>
              <a:buNone/>
              <a:defRPr sz="2400" b="0" i="0" spc="0" baseline="0">
                <a:latin typeface="Roboto" panose="02000000000000000000" pitchFamily="2" charset="0"/>
              </a:defRPr>
            </a:lvl1pPr>
            <a:lvl2pPr>
              <a:defRPr baseline="0">
                <a:latin typeface="Antonio" panose="02000503000000000000" pitchFamily="2" charset="77"/>
              </a:defRPr>
            </a:lvl2pPr>
            <a:lvl3pPr>
              <a:defRPr baseline="0">
                <a:latin typeface="Antonio" panose="02000503000000000000" pitchFamily="2" charset="77"/>
              </a:defRPr>
            </a:lvl3pPr>
            <a:lvl4pPr>
              <a:defRPr baseline="0">
                <a:latin typeface="Antonio" panose="02000503000000000000" pitchFamily="2" charset="77"/>
              </a:defRPr>
            </a:lvl4pPr>
            <a:lvl5pPr>
              <a:defRPr baseline="0">
                <a:latin typeface="Antonio" panose="02000503000000000000" pitchFamily="2" charset="77"/>
              </a:defRPr>
            </a:lvl5pPr>
          </a:lstStyle>
          <a:p>
            <a:pPr lvl="0"/>
            <a:r>
              <a:rPr lang="en-US" dirty="0"/>
              <a:t>Month XX, 2024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D206F2B-12F1-2923-F3B1-B58BC2AB0F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0438" y="4545706"/>
            <a:ext cx="4104329" cy="378565"/>
          </a:xfrm>
          <a:solidFill>
            <a:schemeClr val="bg1"/>
          </a:solidFill>
        </p:spPr>
        <p:txBody>
          <a:bodyPr wrap="none" lIns="182880" tIns="45720" rIns="182880" bIns="0">
            <a:spAutoFit/>
          </a:bodyPr>
          <a:lstStyle>
            <a:lvl1pPr marL="0" indent="0">
              <a:lnSpc>
                <a:spcPct val="90000"/>
              </a:lnSpc>
              <a:buFontTx/>
              <a:buNone/>
              <a:defRPr sz="2400" b="1" i="0" cap="all" spc="0" baseline="0">
                <a:latin typeface="Roboto" panose="02000000000000000000" pitchFamily="2" charset="0"/>
              </a:defRPr>
            </a:lvl1pPr>
            <a:lvl2pPr>
              <a:defRPr baseline="0">
                <a:latin typeface="Antonio" panose="02000503000000000000" pitchFamily="2" charset="77"/>
              </a:defRPr>
            </a:lvl2pPr>
            <a:lvl3pPr>
              <a:defRPr baseline="0">
                <a:latin typeface="Antonio" panose="02000503000000000000" pitchFamily="2" charset="77"/>
              </a:defRPr>
            </a:lvl3pPr>
            <a:lvl4pPr>
              <a:defRPr baseline="0">
                <a:latin typeface="Antonio" panose="02000503000000000000" pitchFamily="2" charset="77"/>
              </a:defRPr>
            </a:lvl4pPr>
            <a:lvl5pPr>
              <a:defRPr baseline="0">
                <a:latin typeface="Antonio" panose="02000503000000000000" pitchFamily="2" charset="77"/>
              </a:defRPr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1840573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9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D2525-98F9-924C-B8E5-083B38E28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499" y="1686757"/>
            <a:ext cx="10302446" cy="4256843"/>
          </a:xfrm>
        </p:spPr>
        <p:txBody>
          <a:bodyPr lIns="0" tIns="0" rIns="0" bIns="0"/>
          <a:lstStyle>
            <a:lvl1pPr marL="228600" indent="-22860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858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1430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6002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0574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65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600" userDrawn="1">
          <p15:clr>
            <a:srgbClr val="FBAE40"/>
          </p15:clr>
        </p15:guide>
        <p15:guide id="3" pos="7080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orient="horz" pos="1056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C533B8E-DBF3-664D-901D-8735DE775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49325" y="3367173"/>
            <a:ext cx="7163317" cy="1160369"/>
          </a:xfrm>
        </p:spPr>
        <p:txBody>
          <a:bodyPr lIns="0" tIns="0" rIns="0" bIns="0" anchor="t" anchorCtr="0">
            <a:noAutofit/>
          </a:bodyPr>
          <a:lstStyle>
            <a:lvl1pPr algn="l">
              <a:defRPr sz="60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D36833F-B2C7-1C49-9947-A60C1ACB02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6096" y="2418316"/>
            <a:ext cx="7157006" cy="365125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lvl1pPr algn="l"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73873935-43A0-4C23-AC45-B3EF69B188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11476" y="3029213"/>
            <a:ext cx="2473565" cy="1498329"/>
          </a:xfrm>
        </p:spPr>
        <p:txBody>
          <a:bodyPr vert="horz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Further Contact Person Name</a:t>
            </a:r>
          </a:p>
          <a:p>
            <a:pPr lvl="0"/>
            <a:r>
              <a:rPr lang="en-US" dirty="0"/>
              <a:t>Contact Person Title </a:t>
            </a:r>
          </a:p>
          <a:p>
            <a:pPr lvl="0"/>
            <a:r>
              <a:rPr lang="en-US" dirty="0"/>
              <a:t>Contact Person Unit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Phone: </a:t>
            </a:r>
          </a:p>
          <a:p>
            <a:pPr lvl="0"/>
            <a:r>
              <a:rPr lang="en-US" dirty="0"/>
              <a:t>Fax: </a:t>
            </a:r>
          </a:p>
          <a:p>
            <a:pPr lvl="0"/>
            <a:r>
              <a:rPr lang="en-US" dirty="0"/>
              <a:t>Email:</a:t>
            </a:r>
          </a:p>
        </p:txBody>
      </p:sp>
    </p:spTree>
    <p:extLst>
      <p:ext uri="{BB962C8B-B14F-4D97-AF65-F5344CB8AC3E}">
        <p14:creationId xmlns:p14="http://schemas.microsoft.com/office/powerpoint/2010/main" val="2883638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98" userDrawn="1">
          <p15:clr>
            <a:srgbClr val="FBAE40"/>
          </p15:clr>
        </p15:guide>
        <p15:guide id="3" pos="5808" userDrawn="1">
          <p15:clr>
            <a:srgbClr val="FBAE40"/>
          </p15:clr>
        </p15:guide>
        <p15:guide id="4" pos="566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D47C82-65E8-6F4A-93F5-B60D5D90F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0A12C-E82E-3F40-8F2F-F914F24F0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06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3" r:id="rId2"/>
    <p:sldLayoutId id="2147483691" r:id="rId3"/>
    <p:sldLayoutId id="2147483650" r:id="rId4"/>
    <p:sldLayoutId id="2147483664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0B23-7308-1745-A1A9-A5522BA49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097" y="2523195"/>
            <a:ext cx="5277727" cy="807913"/>
          </a:xfrm>
          <a:noFill/>
          <a:ln>
            <a:noFill/>
          </a:ln>
        </p:spPr>
        <p:txBody>
          <a:bodyPr wrap="none" anchor="t">
            <a:normAutofit/>
          </a:bodyPr>
          <a:lstStyle/>
          <a:p>
            <a:r>
              <a:rPr lang="en-US" dirty="0"/>
              <a:t>Abstract/Presentation Title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ADA0161C-D166-6E4C-8069-E1FBFE0BE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0438" y="3447318"/>
            <a:ext cx="7808869" cy="807913"/>
          </a:xfrm>
          <a:noFill/>
        </p:spPr>
        <p:txBody>
          <a:bodyPr wrap="none">
            <a:normAutofit/>
          </a:bodyPr>
          <a:lstStyle/>
          <a:p>
            <a:r>
              <a:rPr lang="en-US" sz="2200" dirty="0"/>
              <a:t>Presenter(s) Name, Credentials</a:t>
            </a:r>
          </a:p>
          <a:p>
            <a:r>
              <a:rPr lang="en-US" sz="2200" dirty="0"/>
              <a:t>Title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C5EE2B8-026E-D04B-8925-60FA6F76C3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60438" y="6026163"/>
            <a:ext cx="4104329" cy="378565"/>
          </a:xfrm>
        </p:spPr>
        <p:txBody>
          <a:bodyPr wrap="none">
            <a:normAutofit/>
          </a:bodyPr>
          <a:lstStyle/>
          <a:p>
            <a:r>
              <a:rPr lang="en-US" dirty="0"/>
              <a:t>PRESENTATION DATE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002FFE-5870-AA9D-01AA-BEFD8F42BD10}"/>
              </a:ext>
            </a:extLst>
          </p:cNvPr>
          <p:cNvSpPr txBox="1"/>
          <p:nvPr/>
        </p:nvSpPr>
        <p:spPr>
          <a:xfrm>
            <a:off x="5812221" y="486428"/>
            <a:ext cx="603293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0000"/>
                </a:solidFill>
                <a:ea typeface="Roboto"/>
                <a:cs typeface="Roboto"/>
              </a:rPr>
              <a:t>Note: replace all red text and include in-text citations</a:t>
            </a:r>
          </a:p>
        </p:txBody>
      </p:sp>
    </p:spTree>
    <p:extLst>
      <p:ext uri="{BB962C8B-B14F-4D97-AF65-F5344CB8AC3E}">
        <p14:creationId xmlns:p14="http://schemas.microsoft.com/office/powerpoint/2010/main" val="389251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4B6BE-5735-626E-C6D1-AD887F093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1C99E-8504-1422-E2E2-C8D6F9BE2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 </a:t>
            </a:r>
          </a:p>
          <a:p>
            <a:r>
              <a:rPr lang="en-US" dirty="0">
                <a:solidFill>
                  <a:srgbClr val="FF0000"/>
                </a:solidFill>
              </a:rPr>
              <a:t>Conflicts of interest/bias</a:t>
            </a:r>
          </a:p>
          <a:p>
            <a:r>
              <a:rPr lang="en-US" dirty="0">
                <a:solidFill>
                  <a:srgbClr val="FF0000"/>
                </a:solidFill>
              </a:rPr>
              <a:t>Use of artificial intelligence (AI)</a:t>
            </a:r>
            <a:endParaRPr lang="en-US" dirty="0">
              <a:solidFill>
                <a:srgbClr val="FF0000"/>
              </a:solidFill>
              <a:ea typeface="Roboto"/>
              <a:cs typeface="Roboto"/>
            </a:endParaRP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832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DD093-CC20-95A5-E697-431091DBF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and Rationale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5C3C0-DAE3-0DA4-575C-516A5A386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 </a:t>
            </a:r>
          </a:p>
          <a:p>
            <a:r>
              <a:rPr lang="en-US" dirty="0">
                <a:solidFill>
                  <a:srgbClr val="FF0000"/>
                </a:solidFill>
              </a:rPr>
              <a:t>Project purpose</a:t>
            </a:r>
          </a:p>
          <a:p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Rationale (e.g., incidence or prevalence or significance of the </a:t>
            </a:r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problem)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895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22D06-85F0-5769-8EC2-EEBCF3A9F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EBP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6F84F-E78F-DB62-9FE5-71F075887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Model used with citation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Include graphic with appropriate permission included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226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C8293-1610-9165-43AA-0AC6974E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Members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F44CF-2AF2-F55B-C26C-117EE8E53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Names, credentials, titles</a:t>
            </a:r>
            <a:endParaRPr lang="en-US" dirty="0">
              <a:solidFill>
                <a:srgbClr val="FF0000"/>
              </a:solidFill>
              <a:ea typeface="Roboto"/>
            </a:endParaRP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Acknowledge local areas involved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631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7A889-3A9F-5C11-D51D-422E712E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Synthesis of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52F5D-57CE-E083-6A0E-551997435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Synthesis of the available evidence supporting recommendations for practice</a:t>
            </a:r>
          </a:p>
          <a:p>
            <a:pPr marL="285750" indent="-285750"/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In-text citations </a:t>
            </a:r>
            <a:endParaRPr lang="en-US" dirty="0">
              <a:solidFill>
                <a:srgbClr val="FF0000"/>
              </a:solidFill>
              <a:latin typeface="Roboto"/>
              <a:ea typeface="Roboto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63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E8293-8841-3677-0449-A886799E1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Change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D2C34-A3B3-0A97-6859-C98C647A3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Describe the intervention, practice, or "thing" you changed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248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A0A00-9C0F-8B88-2A55-61CEF5D0F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Strategies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FA4EA-8FE9-77F6-4CED-59828CFED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  <a:ea typeface="Roboto"/>
              </a:rPr>
              <a:t>What you did to increase adoption and integration</a:t>
            </a:r>
            <a:endParaRPr lang="en-US" dirty="0">
              <a:solidFill>
                <a:srgbClr val="FF0000"/>
              </a:solidFill>
            </a:endParaRPr>
          </a:p>
          <a:p>
            <a:pPr marL="285750" indent="-285750"/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List specific strategies and show examples when possible (</a:t>
            </a: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e.g., </a:t>
            </a:r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a slogan and logo, decision algorithm, resource materials). See Iowa Implementation for Sustainability Framework. </a:t>
            </a:r>
          </a:p>
          <a:p>
            <a:pPr marL="285750" indent="-285750"/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51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F97EC-C206-27CE-1FE4-FCD8BE56B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– Process Indicators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DCB27-743D-BF25-ABF1-CEA5FACB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Knowledge, attitudes/perceptions, and behaviors/practices for clinicians and patients </a:t>
            </a:r>
            <a:endParaRPr lang="en-US" dirty="0">
              <a:solidFill>
                <a:srgbClr val="FF0000"/>
              </a:solidFill>
              <a:ea typeface="Roboto"/>
            </a:endParaRP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Graphs/charts with labels</a:t>
            </a:r>
            <a:endParaRPr lang="en-US" dirty="0">
              <a:solidFill>
                <a:srgbClr val="FF0000"/>
              </a:solidFill>
              <a:ea typeface="Robot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800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9962-BEC1-0A94-322E-BEAD103E0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– Impact Indicators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CCF5C-CD2A-AB66-881A-DD791343C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Outcomes and balancing measures – trended data </a:t>
            </a:r>
          </a:p>
          <a:p>
            <a:pPr marL="285750" indent="-285750"/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Graphs/charts with labels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749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197E7-97E0-5D19-9CCA-5CAC8CF62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92256-7855-BA99-5288-DB3997FD5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What was learned – be cautious not to overstate findings</a:t>
            </a:r>
          </a:p>
          <a:p>
            <a:pPr marL="285750" indent="-285750"/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What are remaining gaps </a:t>
            </a: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Roboto"/>
              </a:rPr>
              <a:t>– </a:t>
            </a: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future EBP or research opportunities </a:t>
            </a:r>
            <a:endParaRPr lang="en-US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319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85EA-B386-40FE-82E7-FB3765E16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Practice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4C48B-8DA7-D5F5-C51D-A9CC3D357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How can this be applied in practice 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  <a:ea typeface="Roboto"/>
              </a:rPr>
              <a:t>What can audience take away from presentation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000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0D721-DFD0-99E6-1099-4F180ADD3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33B40E-CFD7-482E-560E-66FA5631A59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52500" y="1687513"/>
            <a:ext cx="10302875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Reference list or QR code </a:t>
            </a:r>
            <a:r>
              <a:rPr lang="en-US">
                <a:solidFill>
                  <a:srgbClr val="FF0000"/>
                </a:solidFill>
              </a:rPr>
              <a:t>to reference list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225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72AD14-BED4-4A3E-8474-5AB4CAE61C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392C30-4B11-4481-945C-ED83B657CA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Presenter Name</a:t>
            </a:r>
          </a:p>
          <a:p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Presenter Title</a:t>
            </a:r>
          </a:p>
          <a:p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Presenter Department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Presenter Phone</a:t>
            </a:r>
          </a:p>
          <a:p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Presenter Email</a:t>
            </a:r>
          </a:p>
        </p:txBody>
      </p:sp>
    </p:spTree>
    <p:extLst>
      <p:ext uri="{BB962C8B-B14F-4D97-AF65-F5344CB8AC3E}">
        <p14:creationId xmlns:p14="http://schemas.microsoft.com/office/powerpoint/2010/main" val="3100679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OWA BRAND COLORS">
      <a:dk1>
        <a:srgbClr val="000000"/>
      </a:dk1>
      <a:lt1>
        <a:srgbClr val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University of Iowa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HC_PowerpointPresentation_F" id="{5945F878-4E51-EB4C-AC7D-0EDA534BB393}" vid="{B178A426-F77A-6B42-B649-E90C32BA2A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354223D73F44E8307C33932345898" ma:contentTypeVersion="6" ma:contentTypeDescription="Create a new document." ma:contentTypeScope="" ma:versionID="708aa8718679297c1961484c0903ccb8">
  <xsd:schema xmlns:xsd="http://www.w3.org/2001/XMLSchema" xmlns:xs="http://www.w3.org/2001/XMLSchema" xmlns:p="http://schemas.microsoft.com/office/2006/metadata/properties" xmlns:ns2="444e63f2-4049-45bb-9f29-b1128b62fc0d" xmlns:ns3="67736175-3ebb-4a7e-a865-5ac0583164f8" targetNamespace="http://schemas.microsoft.com/office/2006/metadata/properties" ma:root="true" ma:fieldsID="619751bef851db8d4c464054a53425d0" ns2:_="" ns3:_="">
    <xsd:import namespace="444e63f2-4049-45bb-9f29-b1128b62fc0d"/>
    <xsd:import namespace="67736175-3ebb-4a7e-a865-5ac0583164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4e63f2-4049-45bb-9f29-b1128b62fc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36175-3ebb-4a7e-a865-5ac0583164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F7FB0C-DF53-4347-BB63-1FA07C0DEFAC}">
  <ds:schemaRefs>
    <ds:schemaRef ds:uri="http://purl.org/dc/dcmitype/"/>
    <ds:schemaRef ds:uri="http://schemas.microsoft.com/office/infopath/2007/PartnerControls"/>
    <ds:schemaRef ds:uri="67736175-3ebb-4a7e-a865-5ac0583164f8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444e63f2-4049-45bb-9f29-b1128b62fc0d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BE9A9CF-9F6C-484A-9EA5-D885921BB0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4e63f2-4049-45bb-9f29-b1128b62fc0d"/>
    <ds:schemaRef ds:uri="67736175-3ebb-4a7e-a865-5ac0583164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DEB79C-E562-44A0-8D23-09DC2A1231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258</Words>
  <Application>Microsoft Office PowerPoint</Application>
  <PresentationFormat>Widescreen</PresentationFormat>
  <Paragraphs>57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Antonio</vt:lpstr>
      <vt:lpstr>Arial</vt:lpstr>
      <vt:lpstr>Calibri</vt:lpstr>
      <vt:lpstr>Roboto</vt:lpstr>
      <vt:lpstr>Office Theme</vt:lpstr>
      <vt:lpstr>Abstract/Presentation Title</vt:lpstr>
      <vt:lpstr>Disclosures </vt:lpstr>
      <vt:lpstr>Purpose and Rationale </vt:lpstr>
      <vt:lpstr>EBP Model</vt:lpstr>
      <vt:lpstr>Team Members </vt:lpstr>
      <vt:lpstr>Synthesis of Evidence</vt:lpstr>
      <vt:lpstr>Practice Change </vt:lpstr>
      <vt:lpstr>Implementation Strategies </vt:lpstr>
      <vt:lpstr>Evaluation – Process Indicators </vt:lpstr>
      <vt:lpstr>Evaluation – Impact Indicators </vt:lpstr>
      <vt:lpstr>Conclusions </vt:lpstr>
      <vt:lpstr>Implications for Practice </vt:lpstr>
      <vt:lpstr>References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Farrington, Michele M</dc:creator>
  <cp:lastModifiedBy>Maier, Denise</cp:lastModifiedBy>
  <cp:revision>131</cp:revision>
  <dcterms:created xsi:type="dcterms:W3CDTF">2025-06-05T12:30:57Z</dcterms:created>
  <dcterms:modified xsi:type="dcterms:W3CDTF">2026-08-25T16:19:00Z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0x0101007C1354223D73F44E8307C33932345898</vt:lpwstr>
  </property>
</Properties>
</file>